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Relationship Id="rId5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64" r:id="rId2"/>
  </p:sldMasterIdLst>
  <p:notesMasterIdLst>
    <p:notesMasterId r:id="rId15"/>
  </p:notesMasterIdLst>
  <p:handoutMasterIdLst>
    <p:handoutMasterId r:id="rId16"/>
  </p:handoutMasterIdLst>
  <p:sldIdLst>
    <p:sldId id="369" r:id="rId3"/>
    <p:sldId id="368" r:id="rId4"/>
    <p:sldId id="371" r:id="rId5"/>
    <p:sldId id="384" r:id="rId6"/>
    <p:sldId id="374" r:id="rId7"/>
    <p:sldId id="375" r:id="rId8"/>
    <p:sldId id="376" r:id="rId9"/>
    <p:sldId id="377" r:id="rId10"/>
    <p:sldId id="378" r:id="rId11"/>
    <p:sldId id="379" r:id="rId12"/>
    <p:sldId id="380" r:id="rId13"/>
    <p:sldId id="381" r:id="rId14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158" userDrawn="1">
          <p15:clr>
            <a:srgbClr val="A4A3A4"/>
          </p15:clr>
        </p15:guide>
        <p15:guide id="2" orient="horz" pos="799" userDrawn="1">
          <p15:clr>
            <a:srgbClr val="A4A3A4"/>
          </p15:clr>
        </p15:guide>
        <p15:guide id="3" pos="560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C0"/>
    <a:srgbClr val="464646"/>
    <a:srgbClr val="D20054"/>
    <a:srgbClr val="7271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27F97BB-C833-4FB7-BDE5-3F7075034690}" styleName="테마 스타일 2 - 강조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보통 스타일 4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82" autoAdjust="0"/>
    <p:restoredTop sz="94660" autoAdjust="0"/>
  </p:normalViewPr>
  <p:slideViewPr>
    <p:cSldViewPr snapToGrid="0">
      <p:cViewPr varScale="1">
        <p:scale>
          <a:sx n="116" d="100"/>
          <a:sy n="116" d="100"/>
        </p:scale>
        <p:origin x="1854" y="108"/>
      </p:cViewPr>
      <p:guideLst>
        <p:guide pos="158"/>
        <p:guide orient="horz" pos="799"/>
        <p:guide pos="560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2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92EDD9-8487-475C-85A5-EB4FCB029D76}" type="datetimeFigureOut">
              <a:rPr lang="ko-KR" altLang="en-US" smtClean="0"/>
              <a:pPr/>
              <a:t>2025-10-16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5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5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C7427-C442-43A6-A48F-45F0693D24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58743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2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CD4F9C-4B34-4890-8104-AB4B0A55BE56}" type="datetimeFigureOut">
              <a:rPr lang="ko-KR" altLang="en-US" smtClean="0"/>
              <a:pPr/>
              <a:t>2025-10-16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39838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0F537C-0A29-4F56-8BC3-47B36DFEA55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2748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1692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247980" y="618028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8" name="직사각형 7"/>
          <p:cNvSpPr/>
          <p:nvPr userDrawn="1"/>
        </p:nvSpPr>
        <p:spPr>
          <a:xfrm>
            <a:off x="247979" y="6244307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362" y="6390298"/>
            <a:ext cx="1268564" cy="337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551480"/>
      </p:ext>
    </p:extLst>
  </p:cSld>
  <p:clrMapOvr>
    <a:masterClrMapping/>
  </p:clrMapOvr>
  <p:hf hdr="0" ftr="0" dt="0"/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07036-1D2C-45DB-9554-00C5AD96719C}" type="datetimeFigureOut">
              <a:rPr lang="ko-KR" altLang="en-US" smtClean="0"/>
              <a:pPr/>
              <a:t>2025-10-16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4DF3A-2BD9-4AF3-B3FA-30B8FD304B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989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07036-1D2C-45DB-9554-00C5AD96719C}" type="datetimeFigureOut">
              <a:rPr lang="ko-KR" altLang="en-US" smtClean="0"/>
              <a:pPr/>
              <a:t>2025-10-16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4DF3A-2BD9-4AF3-B3FA-30B8FD304B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7237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07036-1D2C-45DB-9554-00C5AD96719C}" type="datetimeFigureOut">
              <a:rPr lang="ko-KR" altLang="en-US" smtClean="0"/>
              <a:pPr/>
              <a:t>2025-10-16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4DF3A-2BD9-4AF3-B3FA-30B8FD304B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9090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07036-1D2C-45DB-9554-00C5AD96719C}" type="datetimeFigureOut">
              <a:rPr lang="ko-KR" altLang="en-US" smtClean="0"/>
              <a:pPr/>
              <a:t>2025-10-16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4DF3A-2BD9-4AF3-B3FA-30B8FD304B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1656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07036-1D2C-45DB-9554-00C5AD96719C}" type="datetimeFigureOut">
              <a:rPr lang="ko-KR" altLang="en-US" smtClean="0"/>
              <a:pPr/>
              <a:t>2025-10-16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4DF3A-2BD9-4AF3-B3FA-30B8FD304B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2519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07036-1D2C-45DB-9554-00C5AD96719C}" type="datetimeFigureOut">
              <a:rPr lang="ko-KR" altLang="en-US" smtClean="0"/>
              <a:pPr/>
              <a:t>2025-10-16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4DF3A-2BD9-4AF3-B3FA-30B8FD304B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1712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07036-1D2C-45DB-9554-00C5AD96719C}" type="datetimeFigureOut">
              <a:rPr lang="ko-KR" altLang="en-US" smtClean="0"/>
              <a:pPr/>
              <a:t>2025-10-16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4DF3A-2BD9-4AF3-B3FA-30B8FD304B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5633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07036-1D2C-45DB-9554-00C5AD96719C}" type="datetimeFigureOut">
              <a:rPr lang="ko-KR" altLang="en-US" smtClean="0"/>
              <a:pPr/>
              <a:t>2025-10-16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4DF3A-2BD9-4AF3-B3FA-30B8FD304B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1290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07036-1D2C-45DB-9554-00C5AD96719C}" type="datetimeFigureOut">
              <a:rPr lang="ko-KR" altLang="en-US" smtClean="0"/>
              <a:pPr/>
              <a:t>2025-10-16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4DF3A-2BD9-4AF3-B3FA-30B8FD304B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75823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07036-1D2C-45DB-9554-00C5AD96719C}" type="datetimeFigureOut">
              <a:rPr lang="ko-KR" altLang="en-US" smtClean="0"/>
              <a:pPr/>
              <a:t>2025-10-16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4DF3A-2BD9-4AF3-B3FA-30B8FD304B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07254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07036-1D2C-45DB-9554-00C5AD96719C}" type="datetimeFigureOut">
              <a:rPr lang="ko-KR" altLang="en-US" smtClean="0"/>
              <a:pPr/>
              <a:t>2025-10-16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4DF3A-2BD9-4AF3-B3FA-30B8FD304B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1362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D14BFE-807B-4502-AE72-9759AB389969}" type="datetime1">
              <a:rPr lang="ko-KR" altLang="en-US" smtClean="0"/>
              <a:pPr/>
              <a:t>2025-10-16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5DBF6-2A23-40A8-A352-8AAB4DFC94E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2427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</p:sldLayoutIdLst>
  <p:hf sldNum="0"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807036-1D2C-45DB-9554-00C5AD96719C}" type="datetimeFigureOut">
              <a:rPr lang="ko-KR" altLang="en-US" smtClean="0"/>
              <a:pPr/>
              <a:t>2025-10-16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94DF3A-2BD9-4AF3-B3FA-30B8FD304B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2425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25557" y="1787802"/>
            <a:ext cx="7926778" cy="45719"/>
          </a:xfrm>
          <a:prstGeom prst="rect">
            <a:avLst/>
          </a:prstGeom>
          <a:solidFill>
            <a:srgbClr val="464646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0" y="1134280"/>
            <a:ext cx="9143999" cy="53553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3200" b="1"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ko-KR" altLang="en-US" sz="3000" dirty="0"/>
              <a:t>사업계획서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340" y="2134348"/>
            <a:ext cx="1975944" cy="1663295"/>
          </a:xfrm>
          <a:prstGeom prst="rect">
            <a:avLst/>
          </a:prstGeom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8170700"/>
              </p:ext>
            </p:extLst>
          </p:nvPr>
        </p:nvGraphicFramePr>
        <p:xfrm>
          <a:off x="2212785" y="4230272"/>
          <a:ext cx="4718431" cy="850484"/>
        </p:xfrm>
        <a:graphic>
          <a:graphicData uri="http://schemas.openxmlformats.org/drawingml/2006/table">
            <a:tbl>
              <a:tblPr/>
              <a:tblGrid>
                <a:gridCol w="156845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14998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2524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기업명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2524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대표자 성명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731097"/>
              </p:ext>
            </p:extLst>
          </p:nvPr>
        </p:nvGraphicFramePr>
        <p:xfrm>
          <a:off x="118872" y="192024"/>
          <a:ext cx="8897111" cy="3308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9711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30865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사업계획서</a:t>
                      </a:r>
                      <a:endParaRPr lang="en-US" altLang="ko-KR" sz="11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5148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47980" y="618028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47979" y="6244307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362" y="6390298"/>
            <a:ext cx="1268564" cy="337087"/>
          </a:xfrm>
          <a:prstGeom prst="rect">
            <a:avLst/>
          </a:prstGeom>
        </p:spPr>
      </p:pic>
      <p:sp>
        <p:nvSpPr>
          <p:cNvPr id="12" name="제목 1"/>
          <p:cNvSpPr txBox="1">
            <a:spLocks/>
          </p:cNvSpPr>
          <p:nvPr/>
        </p:nvSpPr>
        <p:spPr>
          <a:xfrm>
            <a:off x="247981" y="112549"/>
            <a:ext cx="3679205" cy="464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000" b="1" dirty="0"/>
              <a:t>목 차</a:t>
            </a:r>
            <a:endParaRPr lang="ko-KR" altLang="en-US" sz="2000" b="1" dirty="0">
              <a:latin typeface="+mn-lt"/>
              <a:ea typeface="+mn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72883" y="955388"/>
            <a:ext cx="378651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ko-KR" b="1" dirty="0"/>
              <a:t>I. </a:t>
            </a:r>
            <a:r>
              <a:rPr lang="ko-KR" altLang="en-US" b="1" dirty="0"/>
              <a:t>기업개요 및 현황</a:t>
            </a:r>
            <a:endParaRPr lang="en-US" altLang="ko-KR" b="1" dirty="0"/>
          </a:p>
          <a:p>
            <a:pPr>
              <a:lnSpc>
                <a:spcPts val="2400"/>
              </a:lnSpc>
            </a:pPr>
            <a:r>
              <a:rPr lang="en-US" altLang="ko-KR" sz="1600" dirty="0"/>
              <a:t>  1. </a:t>
            </a:r>
            <a:r>
              <a:rPr lang="ko-KR" altLang="en-US" sz="1600" dirty="0"/>
              <a:t>개요 및 연혁</a:t>
            </a:r>
            <a:endParaRPr lang="en-US" altLang="ko-KR" sz="1600" dirty="0"/>
          </a:p>
          <a:p>
            <a:pPr>
              <a:lnSpc>
                <a:spcPts val="2400"/>
              </a:lnSpc>
            </a:pPr>
            <a:r>
              <a:rPr lang="en-US" altLang="ko-KR" sz="1600" dirty="0"/>
              <a:t>  2. </a:t>
            </a:r>
            <a:r>
              <a:rPr lang="ko-KR" altLang="en-US" sz="1600" dirty="0"/>
              <a:t>조직 및 직원 현황</a:t>
            </a:r>
            <a:endParaRPr lang="en-US" altLang="ko-KR" sz="1600" dirty="0"/>
          </a:p>
          <a:p>
            <a:pPr>
              <a:lnSpc>
                <a:spcPts val="2400"/>
              </a:lnSpc>
            </a:pPr>
            <a:r>
              <a:rPr lang="en-US" altLang="ko-KR" sz="1600" dirty="0"/>
              <a:t>  3. </a:t>
            </a:r>
            <a:r>
              <a:rPr lang="ko-KR" altLang="en-US" sz="1600" dirty="0"/>
              <a:t>신청동기 및 배경</a:t>
            </a:r>
            <a:endParaRPr lang="en-US" altLang="ko-KR" sz="1600" dirty="0"/>
          </a:p>
          <a:p>
            <a:pPr>
              <a:lnSpc>
                <a:spcPts val="2400"/>
              </a:lnSpc>
            </a:pPr>
            <a:endParaRPr lang="en-US" altLang="ko-KR" sz="600" b="1" dirty="0"/>
          </a:p>
          <a:p>
            <a:pPr>
              <a:lnSpc>
                <a:spcPts val="2400"/>
              </a:lnSpc>
            </a:pPr>
            <a:r>
              <a:rPr lang="en-US" altLang="ko-KR" b="1" dirty="0"/>
              <a:t>II. </a:t>
            </a:r>
            <a:r>
              <a:rPr lang="ko-KR" altLang="en-US" b="1" dirty="0"/>
              <a:t>시장분석 및 기술의 특성 </a:t>
            </a:r>
            <a:endParaRPr lang="en-US" altLang="ko-KR" b="1" dirty="0"/>
          </a:p>
          <a:p>
            <a:pPr>
              <a:lnSpc>
                <a:spcPts val="2400"/>
              </a:lnSpc>
            </a:pPr>
            <a:r>
              <a:rPr lang="en-US" altLang="ko-KR" sz="1600" dirty="0"/>
              <a:t>  1. </a:t>
            </a:r>
            <a:r>
              <a:rPr lang="ko-KR" altLang="en-US" sz="1600" dirty="0"/>
              <a:t>시장규모 및 문제점</a:t>
            </a:r>
            <a:r>
              <a:rPr lang="en-US" altLang="ko-KR" sz="1600" dirty="0"/>
              <a:t>  </a:t>
            </a:r>
          </a:p>
          <a:p>
            <a:pPr>
              <a:lnSpc>
                <a:spcPts val="2400"/>
              </a:lnSpc>
            </a:pPr>
            <a:r>
              <a:rPr lang="en-US" altLang="ko-KR" sz="1600" dirty="0"/>
              <a:t>  2. </a:t>
            </a:r>
            <a:r>
              <a:rPr lang="ko-KR" altLang="en-US" sz="1600" dirty="0"/>
              <a:t>사업아이템 기술개발 요약</a:t>
            </a:r>
            <a:endParaRPr lang="en-US" altLang="ko-KR" sz="1600" dirty="0"/>
          </a:p>
          <a:p>
            <a:pPr>
              <a:lnSpc>
                <a:spcPts val="2400"/>
              </a:lnSpc>
            </a:pPr>
            <a:r>
              <a:rPr lang="en-US" altLang="ko-KR" sz="1600" dirty="0"/>
              <a:t>  3. </a:t>
            </a:r>
            <a:r>
              <a:rPr lang="ko-KR" altLang="en-US" sz="1600" dirty="0"/>
              <a:t>사업아이템 세부 내용 및 목표 </a:t>
            </a:r>
            <a:endParaRPr lang="en-US" altLang="ko-KR" sz="1600" dirty="0"/>
          </a:p>
          <a:p>
            <a:pPr>
              <a:lnSpc>
                <a:spcPts val="2400"/>
              </a:lnSpc>
            </a:pPr>
            <a:r>
              <a:rPr lang="en-US" altLang="ko-KR" sz="1600" dirty="0"/>
              <a:t>  4. </a:t>
            </a:r>
            <a:r>
              <a:rPr lang="ko-KR" altLang="en-US" sz="1600" dirty="0"/>
              <a:t>사업아이템의 차별성</a:t>
            </a:r>
            <a:r>
              <a:rPr lang="ko-KR" altLang="en-US" sz="1600" b="1" dirty="0"/>
              <a:t> </a:t>
            </a:r>
            <a:endParaRPr lang="en-US" altLang="ko-KR" sz="1600" b="1" dirty="0"/>
          </a:p>
          <a:p>
            <a:pPr>
              <a:lnSpc>
                <a:spcPts val="2400"/>
              </a:lnSpc>
            </a:pPr>
            <a:endParaRPr lang="en-US" altLang="ko-KR" dirty="0"/>
          </a:p>
        </p:txBody>
      </p:sp>
      <p:sp>
        <p:nvSpPr>
          <p:cNvPr id="14" name="직사각형 13"/>
          <p:cNvSpPr/>
          <p:nvPr/>
        </p:nvSpPr>
        <p:spPr>
          <a:xfrm>
            <a:off x="4865942" y="978720"/>
            <a:ext cx="357600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ko-KR" b="1" dirty="0"/>
              <a:t>III. </a:t>
            </a:r>
            <a:r>
              <a:rPr lang="ko-KR" altLang="en-US" b="1" dirty="0"/>
              <a:t>사업화 전략</a:t>
            </a:r>
            <a:endParaRPr lang="en-US" altLang="ko-KR" b="1" dirty="0"/>
          </a:p>
          <a:p>
            <a:pPr lvl="0">
              <a:lnSpc>
                <a:spcPts val="2400"/>
              </a:lnSpc>
            </a:pPr>
            <a:r>
              <a:rPr lang="en-US" altLang="ko-KR" sz="1600" dirty="0">
                <a:solidFill>
                  <a:prstClr val="black"/>
                </a:solidFill>
              </a:rPr>
              <a:t>   1. </a:t>
            </a:r>
            <a:r>
              <a:rPr lang="ko-KR" altLang="en-US" sz="1600" dirty="0">
                <a:solidFill>
                  <a:prstClr val="black"/>
                </a:solidFill>
              </a:rPr>
              <a:t>국내외 사업화 세부계획</a:t>
            </a:r>
            <a:endParaRPr lang="en-US" altLang="ko-KR" sz="1600" dirty="0">
              <a:solidFill>
                <a:prstClr val="black"/>
              </a:solidFill>
            </a:endParaRPr>
          </a:p>
          <a:p>
            <a:pPr lvl="0">
              <a:lnSpc>
                <a:spcPts val="2400"/>
              </a:lnSpc>
            </a:pPr>
            <a:r>
              <a:rPr lang="en-US" altLang="ko-KR" sz="1600" dirty="0">
                <a:solidFill>
                  <a:prstClr val="black"/>
                </a:solidFill>
              </a:rPr>
              <a:t>   2. </a:t>
            </a:r>
            <a:r>
              <a:rPr lang="ko-KR" altLang="en-US" sz="1600" dirty="0">
                <a:solidFill>
                  <a:prstClr val="black"/>
                </a:solidFill>
              </a:rPr>
              <a:t>수익모델</a:t>
            </a:r>
            <a:endParaRPr lang="en-US" altLang="ko-KR" sz="1600" dirty="0">
              <a:solidFill>
                <a:prstClr val="black"/>
              </a:solidFill>
            </a:endParaRPr>
          </a:p>
          <a:p>
            <a:pPr>
              <a:lnSpc>
                <a:spcPts val="2400"/>
              </a:lnSpc>
            </a:pPr>
            <a:r>
              <a:rPr lang="en-US" altLang="ko-KR" sz="1600" dirty="0">
                <a:solidFill>
                  <a:prstClr val="black"/>
                </a:solidFill>
              </a:rPr>
              <a:t>   3. </a:t>
            </a:r>
            <a:r>
              <a:rPr lang="ko-KR" altLang="en-US" sz="1600" dirty="0"/>
              <a:t>향후 추진계획</a:t>
            </a:r>
            <a:endParaRPr lang="en-US" altLang="ko-KR" sz="1600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0432365"/>
              </p:ext>
            </p:extLst>
          </p:nvPr>
        </p:nvGraphicFramePr>
        <p:xfrm>
          <a:off x="228601" y="4873752"/>
          <a:ext cx="8750808" cy="1186062"/>
        </p:xfrm>
        <a:graphic>
          <a:graphicData uri="http://schemas.openxmlformats.org/drawingml/2006/table">
            <a:tbl>
              <a:tblPr/>
              <a:tblGrid>
                <a:gridCol w="87508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186062">
                <a:tc>
                  <a:txBody>
                    <a:bodyPr/>
                    <a:lstStyle/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i="0" u="sng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사업계획서는 최대 </a:t>
                      </a:r>
                      <a:r>
                        <a:rPr lang="en-US" altLang="ko-KR" sz="1100" b="1" i="0" u="sng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</a:rPr>
                        <a:t>25</a:t>
                      </a:r>
                      <a:r>
                        <a:rPr lang="ko-KR" altLang="en-US" sz="1100" b="1" i="0" u="sng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페이지를 넘지 않도록 작성하시기 바랍니다</a:t>
                      </a:r>
                      <a:r>
                        <a:rPr lang="en-US" altLang="ko-KR" sz="1100" b="1" i="0" u="sng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.</a:t>
                      </a:r>
                      <a:r>
                        <a:rPr lang="ko-KR" altLang="en-US" sz="1100" b="1" i="0" u="sng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endParaRPr lang="ko-KR" altLang="en-US" sz="1100" b="1" i="0" kern="0" spc="0" dirty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i="0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각 페이지 하단의 </a:t>
                      </a:r>
                      <a:r>
                        <a:rPr lang="en-US" altLang="ko-KR" sz="1100" b="1" i="0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100" b="1" i="0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작성요령</a:t>
                      </a:r>
                      <a:r>
                        <a:rPr lang="en-US" altLang="ko-KR" sz="1100" b="1" i="0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](</a:t>
                      </a:r>
                      <a:r>
                        <a:rPr lang="ko-KR" altLang="en-US" sz="1100" b="1" i="0" kern="0" spc="0" dirty="0" err="1">
                          <a:solidFill>
                            <a:srgbClr val="0070C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파랑색</a:t>
                      </a:r>
                      <a:r>
                        <a:rPr lang="ko-KR" altLang="en-US" sz="1100" b="1" i="0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글씨</a:t>
                      </a:r>
                      <a:r>
                        <a:rPr lang="en-US" altLang="ko-KR" sz="1100" b="1" i="0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b="1" i="0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은 모두 삭제하여 제출 바랍니다</a:t>
                      </a:r>
                      <a:r>
                        <a:rPr lang="en-US" altLang="ko-KR" sz="1100" b="1" i="0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.</a:t>
                      </a:r>
                      <a:endParaRPr lang="ko-KR" altLang="en-US" sz="1100" b="1" i="0" kern="0" spc="0" dirty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신청서</a:t>
                      </a: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사업계획서 및 기타 제출자료는 </a:t>
                      </a: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PDF</a:t>
                      </a:r>
                      <a:r>
                        <a:rPr lang="ko-KR" altLang="en-US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로 변환 후 지원서 페이지에 업로드 해주시기 바랍니다</a:t>
                      </a: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.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8687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47980" y="618028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47979" y="6244307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362" y="6390298"/>
            <a:ext cx="1268564" cy="337087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247980" y="112549"/>
            <a:ext cx="6188446" cy="464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2400"/>
              </a:lnSpc>
            </a:pPr>
            <a:r>
              <a:rPr lang="en-US" altLang="ko-KR" sz="2000" b="1" dirty="0">
                <a:latin typeface="+mn-lt"/>
                <a:ea typeface="+mn-ea"/>
              </a:rPr>
              <a:t>I. </a:t>
            </a:r>
            <a:r>
              <a:rPr lang="ko-KR" altLang="en-US" sz="2000" b="1" dirty="0"/>
              <a:t>기업개요 및 현황</a:t>
            </a:r>
            <a:endParaRPr lang="en-US" altLang="ko-KR" sz="2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535460" y="714375"/>
            <a:ext cx="7484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1. </a:t>
            </a:r>
            <a:r>
              <a:rPr lang="ko-KR" altLang="en-US" b="1" dirty="0"/>
              <a:t>개요 및 연혁</a:t>
            </a:r>
            <a:endParaRPr lang="en-US" altLang="ko-KR" b="1" dirty="0"/>
          </a:p>
        </p:txBody>
      </p:sp>
    </p:spTree>
    <p:extLst>
      <p:ext uri="{BB962C8B-B14F-4D97-AF65-F5344CB8AC3E}">
        <p14:creationId xmlns:p14="http://schemas.microsoft.com/office/powerpoint/2010/main" val="40956327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47980" y="618028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47979" y="6244307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362" y="6390298"/>
            <a:ext cx="1268564" cy="337087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247980" y="112549"/>
            <a:ext cx="6188446" cy="464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2400"/>
              </a:lnSpc>
            </a:pPr>
            <a:r>
              <a:rPr lang="en-US" altLang="ko-KR" sz="2000" b="1" dirty="0">
                <a:latin typeface="+mn-lt"/>
                <a:ea typeface="+mn-ea"/>
              </a:rPr>
              <a:t>I. </a:t>
            </a:r>
            <a:r>
              <a:rPr lang="ko-KR" altLang="en-US" sz="2000" b="1" dirty="0"/>
              <a:t>기업개요 및 현황</a:t>
            </a:r>
            <a:endParaRPr lang="en-US" altLang="ko-KR" sz="2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535460" y="714375"/>
            <a:ext cx="7484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2. </a:t>
            </a:r>
            <a:r>
              <a:rPr lang="ko-KR" altLang="en-US" b="1" dirty="0"/>
              <a:t>조직 및 직원 현황</a:t>
            </a:r>
            <a:endParaRPr lang="en-US" altLang="ko-KR" b="1" dirty="0"/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4568336"/>
              </p:ext>
            </p:extLst>
          </p:nvPr>
        </p:nvGraphicFramePr>
        <p:xfrm>
          <a:off x="228601" y="4878304"/>
          <a:ext cx="8750808" cy="1186062"/>
        </p:xfrm>
        <a:graphic>
          <a:graphicData uri="http://schemas.openxmlformats.org/drawingml/2006/table">
            <a:tbl>
              <a:tblPr/>
              <a:tblGrid>
                <a:gridCol w="87508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186062">
                <a:tc>
                  <a:txBody>
                    <a:bodyPr/>
                    <a:lstStyle/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작성 요령</a:t>
                      </a: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]</a:t>
                      </a: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ko-KR" altLang="en-US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 조직도</a:t>
                      </a:r>
                      <a:r>
                        <a:rPr lang="en-US" altLang="ko-KR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, </a:t>
                      </a:r>
                      <a:r>
                        <a:rPr lang="ko-KR" altLang="en-US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상근 직원 </a:t>
                      </a:r>
                      <a:r>
                        <a:rPr lang="en-US" altLang="ko-KR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(4</a:t>
                      </a:r>
                      <a:r>
                        <a:rPr lang="ko-KR" altLang="en-US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대 보험 가입자 기준</a:t>
                      </a:r>
                      <a:r>
                        <a:rPr lang="en-US" altLang="ko-KR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) </a:t>
                      </a:r>
                      <a:r>
                        <a:rPr lang="ko-KR" altLang="en-US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현황</a:t>
                      </a:r>
                      <a:endParaRPr lang="en-US" altLang="ko-KR" sz="1000" b="1" i="0" u="none" kern="0" spc="0" dirty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ko-KR" altLang="en-US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구성원 </a:t>
                      </a:r>
                      <a:r>
                        <a:rPr lang="en-US" altLang="ko-KR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ko-KR" altLang="en-US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대표자 포함</a:t>
                      </a:r>
                      <a:r>
                        <a:rPr lang="en-US" altLang="ko-KR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)</a:t>
                      </a:r>
                      <a:r>
                        <a:rPr lang="ko-KR" altLang="en-US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의 사업 관련 역량</a:t>
                      </a:r>
                      <a:r>
                        <a:rPr lang="en-US" altLang="ko-KR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, </a:t>
                      </a:r>
                      <a:r>
                        <a:rPr lang="ko-KR" altLang="en-US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전문성</a:t>
                      </a:r>
                      <a:endParaRPr lang="en-US" altLang="ko-KR" sz="1000" b="1" i="0" u="none" kern="0" spc="0" dirty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ko-KR" altLang="en-US" sz="1000" b="1" i="0" u="none" kern="0" spc="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인력 구성의 적정성 등 기술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32535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47980" y="618028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47979" y="6244307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362" y="6390298"/>
            <a:ext cx="1268564" cy="337087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247980" y="112549"/>
            <a:ext cx="6188446" cy="464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2400"/>
              </a:lnSpc>
            </a:pPr>
            <a:r>
              <a:rPr lang="en-US" altLang="ko-KR" sz="2000" b="1" dirty="0">
                <a:latin typeface="+mn-lt"/>
                <a:ea typeface="+mn-ea"/>
              </a:rPr>
              <a:t>I. </a:t>
            </a:r>
            <a:r>
              <a:rPr lang="ko-KR" altLang="en-US" sz="2000" b="1" dirty="0"/>
              <a:t>기업개요 및 현황</a:t>
            </a:r>
            <a:endParaRPr lang="en-US" altLang="ko-KR" sz="2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535460" y="714375"/>
            <a:ext cx="7484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3. </a:t>
            </a:r>
            <a:r>
              <a:rPr lang="ko-KR" altLang="en-US" b="1" dirty="0"/>
              <a:t>신청동기 및 배경</a:t>
            </a:r>
            <a:endParaRPr lang="en-US" altLang="ko-KR" b="1" dirty="0"/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4764273"/>
              </p:ext>
            </p:extLst>
          </p:nvPr>
        </p:nvGraphicFramePr>
        <p:xfrm>
          <a:off x="228601" y="4878304"/>
          <a:ext cx="8750808" cy="1186062"/>
        </p:xfrm>
        <a:graphic>
          <a:graphicData uri="http://schemas.openxmlformats.org/drawingml/2006/table">
            <a:tbl>
              <a:tblPr/>
              <a:tblGrid>
                <a:gridCol w="87508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186062">
                <a:tc>
                  <a:txBody>
                    <a:bodyPr/>
                    <a:lstStyle/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작성 요령</a:t>
                      </a: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]</a:t>
                      </a: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「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IBK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창공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i="0" u="none" kern="0" spc="0" baseline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創工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000" b="1" i="0" u="none" kern="0" spc="0" baseline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」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신청 동기 및 바라는 점</a:t>
                      </a:r>
                      <a:endParaRPr lang="en-US" altLang="ko-KR" sz="1000" b="1" i="0" u="none" kern="0" spc="0" baseline="0" dirty="0">
                        <a:solidFill>
                          <a:srgbClr val="0070C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사업 現 성장방향과 「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IBK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창공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創工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」 졸업 후 목표 및 발전방향 등</a:t>
                      </a:r>
                      <a:endParaRPr lang="ko-KR" altLang="en-US" sz="1000" b="1" i="0" u="none" kern="0" spc="0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901335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47980" y="618028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47979" y="6244307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362" y="6390298"/>
            <a:ext cx="1268564" cy="33708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35460" y="714375"/>
            <a:ext cx="7484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1. </a:t>
            </a:r>
            <a:r>
              <a:rPr lang="ko-KR" altLang="en-US" b="1" dirty="0"/>
              <a:t>시장규모 및 문제점</a:t>
            </a:r>
            <a:endParaRPr lang="en-US" altLang="ko-KR" b="1" dirty="0"/>
          </a:p>
        </p:txBody>
      </p:sp>
      <p:sp>
        <p:nvSpPr>
          <p:cNvPr id="11" name="직사각형 10"/>
          <p:cNvSpPr/>
          <p:nvPr/>
        </p:nvSpPr>
        <p:spPr>
          <a:xfrm>
            <a:off x="168235" y="145501"/>
            <a:ext cx="34259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ko-KR" sz="2000" b="1" dirty="0">
                <a:latin typeface="+mj-lt"/>
              </a:rPr>
              <a:t>II. </a:t>
            </a:r>
            <a:r>
              <a:rPr lang="ko-KR" altLang="en-US" sz="2000" b="1" dirty="0">
                <a:latin typeface="+mj-lt"/>
              </a:rPr>
              <a:t>시장분석 및 기술의 특성 </a:t>
            </a:r>
            <a:endParaRPr lang="en-US" altLang="ko-KR" sz="2000" b="1" dirty="0">
              <a:latin typeface="+mj-lt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243443"/>
              </p:ext>
            </p:extLst>
          </p:nvPr>
        </p:nvGraphicFramePr>
        <p:xfrm>
          <a:off x="228601" y="4878304"/>
          <a:ext cx="8750808" cy="1186062"/>
        </p:xfrm>
        <a:graphic>
          <a:graphicData uri="http://schemas.openxmlformats.org/drawingml/2006/table">
            <a:tbl>
              <a:tblPr/>
              <a:tblGrid>
                <a:gridCol w="87508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186062">
                <a:tc>
                  <a:txBody>
                    <a:bodyPr/>
                    <a:lstStyle/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작성 요령</a:t>
                      </a: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]</a:t>
                      </a: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개발하고자 하는 기술의 국내외 현황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문제점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b="1" i="0" u="none" kern="0" spc="0" baseline="0" dirty="0" err="1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니즈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등을 통해 기술개발의 추진배경을 서술 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인용한 경우 출처 명기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(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해당 시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주력 제품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서비스 및 기술과 직접적 경쟁관계에 있는 국내외 기업 동향 등 서술</a:t>
                      </a:r>
                      <a:endParaRPr lang="en-US" altLang="ko-KR" sz="1000" b="1" i="0" u="none" kern="0" spc="0" baseline="0" dirty="0">
                        <a:solidFill>
                          <a:srgbClr val="0070C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18274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47980" y="618028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47979" y="6244307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362" y="6390298"/>
            <a:ext cx="1268564" cy="33708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35460" y="714375"/>
            <a:ext cx="7484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2. </a:t>
            </a:r>
            <a:r>
              <a:rPr lang="ko-KR" altLang="en-US" b="1" dirty="0"/>
              <a:t>사업아이템 기술개발 요약</a:t>
            </a:r>
            <a:endParaRPr lang="en-US" altLang="ko-KR" b="1" dirty="0"/>
          </a:p>
        </p:txBody>
      </p:sp>
      <p:sp>
        <p:nvSpPr>
          <p:cNvPr id="11" name="직사각형 10"/>
          <p:cNvSpPr/>
          <p:nvPr/>
        </p:nvSpPr>
        <p:spPr>
          <a:xfrm>
            <a:off x="168235" y="145501"/>
            <a:ext cx="34259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ko-KR" sz="2000" b="1" dirty="0">
                <a:latin typeface="+mj-lt"/>
              </a:rPr>
              <a:t>II. </a:t>
            </a:r>
            <a:r>
              <a:rPr lang="ko-KR" altLang="en-US" sz="2000" b="1" dirty="0">
                <a:latin typeface="+mj-lt"/>
              </a:rPr>
              <a:t>시장분석 및 기술의 특성 </a:t>
            </a:r>
            <a:endParaRPr lang="en-US" altLang="ko-KR" sz="2000" b="1" dirty="0">
              <a:latin typeface="+mj-lt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243443"/>
              </p:ext>
            </p:extLst>
          </p:nvPr>
        </p:nvGraphicFramePr>
        <p:xfrm>
          <a:off x="228601" y="4878304"/>
          <a:ext cx="8750808" cy="1186062"/>
        </p:xfrm>
        <a:graphic>
          <a:graphicData uri="http://schemas.openxmlformats.org/drawingml/2006/table">
            <a:tbl>
              <a:tblPr/>
              <a:tblGrid>
                <a:gridCol w="87508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186062">
                <a:tc>
                  <a:txBody>
                    <a:bodyPr/>
                    <a:lstStyle/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작성 요령</a:t>
                      </a: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]</a:t>
                      </a: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문제점에 대한 해결방안을 핵심적으로 요약 제시 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그림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도표 등 이용 가능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i="0" u="none" kern="0" spc="0" dirty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84030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47980" y="618028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47979" y="6244307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362" y="6390298"/>
            <a:ext cx="1268564" cy="33708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35460" y="714375"/>
            <a:ext cx="7484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3. </a:t>
            </a:r>
            <a:r>
              <a:rPr lang="ko-KR" altLang="en-US" b="1" dirty="0"/>
              <a:t>사업아이템 세부 내용 및 목표</a:t>
            </a:r>
            <a:endParaRPr lang="en-US" altLang="ko-KR" b="1" dirty="0"/>
          </a:p>
        </p:txBody>
      </p:sp>
      <p:sp>
        <p:nvSpPr>
          <p:cNvPr id="11" name="직사각형 10"/>
          <p:cNvSpPr/>
          <p:nvPr/>
        </p:nvSpPr>
        <p:spPr>
          <a:xfrm>
            <a:off x="168235" y="145501"/>
            <a:ext cx="34259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ko-KR" sz="2000" b="1" dirty="0">
                <a:latin typeface="+mj-lt"/>
              </a:rPr>
              <a:t>II. </a:t>
            </a:r>
            <a:r>
              <a:rPr lang="ko-KR" altLang="en-US" sz="2000" b="1" dirty="0">
                <a:latin typeface="+mj-lt"/>
              </a:rPr>
              <a:t>시장분석 및 기술의 특성 </a:t>
            </a:r>
            <a:endParaRPr lang="en-US" altLang="ko-KR" sz="2000" b="1" dirty="0">
              <a:latin typeface="+mj-lt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243443"/>
              </p:ext>
            </p:extLst>
          </p:nvPr>
        </p:nvGraphicFramePr>
        <p:xfrm>
          <a:off x="228601" y="4878304"/>
          <a:ext cx="8750808" cy="1186062"/>
        </p:xfrm>
        <a:graphic>
          <a:graphicData uri="http://schemas.openxmlformats.org/drawingml/2006/table">
            <a:tbl>
              <a:tblPr/>
              <a:tblGrid>
                <a:gridCol w="87508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186062">
                <a:tc>
                  <a:txBody>
                    <a:bodyPr/>
                    <a:lstStyle/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작성 요령</a:t>
                      </a: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]</a:t>
                      </a: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개발하고자 하는 주요 핵심기술을 개발단계별로 내용 기재 및 진척도 기술</a:t>
                      </a:r>
                      <a:endParaRPr lang="en-US" altLang="ko-KR" sz="1000" b="1" i="0" u="none" kern="0" spc="0" baseline="0" dirty="0">
                        <a:solidFill>
                          <a:srgbClr val="0070C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기술의 </a:t>
                      </a:r>
                      <a:r>
                        <a:rPr lang="ko-KR" altLang="en-US" sz="1000" b="1" i="0" u="none" kern="0" spc="0" baseline="0" dirty="0" err="1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파급력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시장확대 가능성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언급</a:t>
                      </a:r>
                      <a:endParaRPr lang="en-US" altLang="ko-KR" sz="1000" b="1" i="0" u="none" kern="0" spc="0" baseline="0" dirty="0">
                        <a:solidFill>
                          <a:srgbClr val="0070C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64989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47980" y="618028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47979" y="6244307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362" y="6390298"/>
            <a:ext cx="1268564" cy="33708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35460" y="714375"/>
            <a:ext cx="7484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4. </a:t>
            </a:r>
            <a:r>
              <a:rPr lang="ko-KR" altLang="en-US" b="1" dirty="0"/>
              <a:t>사업아이템의 차별성</a:t>
            </a:r>
            <a:endParaRPr lang="en-US" altLang="ko-KR" b="1" dirty="0"/>
          </a:p>
        </p:txBody>
      </p:sp>
      <p:sp>
        <p:nvSpPr>
          <p:cNvPr id="11" name="직사각형 10"/>
          <p:cNvSpPr/>
          <p:nvPr/>
        </p:nvSpPr>
        <p:spPr>
          <a:xfrm>
            <a:off x="168235" y="145501"/>
            <a:ext cx="34259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ko-KR" sz="2000" b="1" dirty="0">
                <a:latin typeface="+mj-lt"/>
              </a:rPr>
              <a:t>II. </a:t>
            </a:r>
            <a:r>
              <a:rPr lang="ko-KR" altLang="en-US" sz="2000" b="1" dirty="0">
                <a:latin typeface="+mj-lt"/>
              </a:rPr>
              <a:t>시장분석 및 기술의 특성 </a:t>
            </a:r>
            <a:endParaRPr lang="en-US" altLang="ko-KR" sz="2000" b="1" dirty="0">
              <a:latin typeface="+mj-lt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914817"/>
              </p:ext>
            </p:extLst>
          </p:nvPr>
        </p:nvGraphicFramePr>
        <p:xfrm>
          <a:off x="228601" y="4878304"/>
          <a:ext cx="8750808" cy="1186062"/>
        </p:xfrm>
        <a:graphic>
          <a:graphicData uri="http://schemas.openxmlformats.org/drawingml/2006/table">
            <a:tbl>
              <a:tblPr/>
              <a:tblGrid>
                <a:gridCol w="87508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186062">
                <a:tc>
                  <a:txBody>
                    <a:bodyPr/>
                    <a:lstStyle/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작성 요령</a:t>
                      </a: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]</a:t>
                      </a: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제품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서비스 및 기술의 독창성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차별성 및 우수성</a:t>
                      </a:r>
                      <a:endParaRPr lang="en-US" altLang="ko-KR" sz="1000" b="1" i="0" u="none" kern="0" spc="0" baseline="0" dirty="0">
                        <a:solidFill>
                          <a:srgbClr val="0070C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유사기술 존재 여부 및 존재 시 기술 우위성 비교</a:t>
                      </a:r>
                      <a:endParaRPr lang="en-US" altLang="ko-KR" sz="1000" b="1" i="0" u="none" kern="0" spc="0" baseline="0" dirty="0">
                        <a:solidFill>
                          <a:srgbClr val="0070C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기술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유출 방지 대책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및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사업아이템 관련 준비사항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선행연구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기술이전 등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기재</a:t>
                      </a:r>
                      <a:endParaRPr lang="en-US" altLang="ko-KR" sz="1000" b="1" i="0" u="none" kern="0" spc="0" baseline="0" dirty="0">
                        <a:solidFill>
                          <a:srgbClr val="0070C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51942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47980" y="618028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47979" y="6244307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362" y="6390298"/>
            <a:ext cx="1268564" cy="33708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35460" y="714375"/>
            <a:ext cx="7484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1. </a:t>
            </a:r>
            <a:r>
              <a:rPr lang="ko-KR" altLang="en-US" b="1" dirty="0"/>
              <a:t>국내외 사업화 세부전략</a:t>
            </a:r>
            <a:endParaRPr lang="en-US" altLang="ko-KR" b="1" dirty="0"/>
          </a:p>
        </p:txBody>
      </p:sp>
      <p:sp>
        <p:nvSpPr>
          <p:cNvPr id="2" name="직사각형 1"/>
          <p:cNvSpPr/>
          <p:nvPr/>
        </p:nvSpPr>
        <p:spPr>
          <a:xfrm>
            <a:off x="90476" y="145501"/>
            <a:ext cx="19543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ko-KR" sz="2000" b="1" dirty="0">
                <a:latin typeface="+mj-lt"/>
              </a:rPr>
              <a:t>III. </a:t>
            </a:r>
            <a:r>
              <a:rPr lang="ko-KR" altLang="en-US" sz="2000" b="1" dirty="0">
                <a:latin typeface="+mj-lt"/>
              </a:rPr>
              <a:t>사업화 전략</a:t>
            </a:r>
            <a:endParaRPr lang="en-US" altLang="ko-KR" sz="2000" b="1" dirty="0">
              <a:latin typeface="+mj-lt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2494049"/>
              </p:ext>
            </p:extLst>
          </p:nvPr>
        </p:nvGraphicFramePr>
        <p:xfrm>
          <a:off x="228601" y="4878304"/>
          <a:ext cx="8750808" cy="1186062"/>
        </p:xfrm>
        <a:graphic>
          <a:graphicData uri="http://schemas.openxmlformats.org/drawingml/2006/table">
            <a:tbl>
              <a:tblPr/>
              <a:tblGrid>
                <a:gridCol w="87508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186062">
                <a:tc>
                  <a:txBody>
                    <a:bodyPr/>
                    <a:lstStyle/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작성 요령</a:t>
                      </a: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]</a:t>
                      </a: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시장 및 경쟁사 현황 분석 결과를 </a:t>
                      </a:r>
                      <a:r>
                        <a:rPr lang="ko-KR" altLang="en-US" sz="1000" b="1" i="0" u="none" kern="0" spc="0" baseline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토대로 시장 진입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전략 서술</a:t>
                      </a:r>
                      <a:endParaRPr lang="en-US" altLang="ko-KR" sz="1000" b="1" i="0" u="none" kern="0" spc="0" baseline="0" dirty="0">
                        <a:solidFill>
                          <a:srgbClr val="0070C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글로벌 진출 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해외법인 설립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수출 계획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해외서비스 </a:t>
                      </a:r>
                      <a:r>
                        <a:rPr lang="ko-KR" altLang="en-US" sz="1000" b="1" i="0" u="none" kern="0" spc="0" baseline="0" dirty="0" err="1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런칭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등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실적 및 계획</a:t>
                      </a:r>
                      <a:endParaRPr lang="en-US" altLang="ko-KR" sz="1000" b="1" i="0" u="none" kern="0" spc="0" baseline="0" dirty="0">
                        <a:solidFill>
                          <a:srgbClr val="0070C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「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IBK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창공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創工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프로그램」을 통한 사업화 전략 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발전 가능성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9278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47980" y="618028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47979" y="6244307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362" y="6390298"/>
            <a:ext cx="1268564" cy="33708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35460" y="714375"/>
            <a:ext cx="7484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2. </a:t>
            </a:r>
            <a:r>
              <a:rPr lang="ko-KR" altLang="en-US" b="1" dirty="0"/>
              <a:t>수익 모델</a:t>
            </a:r>
            <a:endParaRPr lang="en-US" altLang="ko-KR" b="1" dirty="0"/>
          </a:p>
        </p:txBody>
      </p:sp>
      <p:sp>
        <p:nvSpPr>
          <p:cNvPr id="2" name="직사각형 1"/>
          <p:cNvSpPr/>
          <p:nvPr/>
        </p:nvSpPr>
        <p:spPr>
          <a:xfrm>
            <a:off x="90476" y="145501"/>
            <a:ext cx="19543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ko-KR" sz="2000" b="1" dirty="0">
                <a:latin typeface="+mj-lt"/>
              </a:rPr>
              <a:t>III. </a:t>
            </a:r>
            <a:r>
              <a:rPr lang="ko-KR" altLang="en-US" sz="2000" b="1" dirty="0">
                <a:latin typeface="+mj-lt"/>
              </a:rPr>
              <a:t>사업화 전략</a:t>
            </a:r>
            <a:endParaRPr lang="en-US" altLang="ko-KR" sz="2000" b="1" dirty="0">
              <a:latin typeface="+mj-lt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243443"/>
              </p:ext>
            </p:extLst>
          </p:nvPr>
        </p:nvGraphicFramePr>
        <p:xfrm>
          <a:off x="228601" y="4878304"/>
          <a:ext cx="8750808" cy="1186062"/>
        </p:xfrm>
        <a:graphic>
          <a:graphicData uri="http://schemas.openxmlformats.org/drawingml/2006/table">
            <a:tbl>
              <a:tblPr/>
              <a:tblGrid>
                <a:gridCol w="87508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186062">
                <a:tc>
                  <a:txBody>
                    <a:bodyPr/>
                    <a:lstStyle/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작성 요령</a:t>
                      </a: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]</a:t>
                      </a: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시장 경쟁력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기술 우위를 바탕으로 한 수익모델 및 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예상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매출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시장 점유율</a:t>
                      </a:r>
                      <a:endParaRPr lang="en-US" altLang="ko-KR" sz="1000" b="1" i="0" u="none" kern="0" spc="0" baseline="0" dirty="0">
                        <a:solidFill>
                          <a:srgbClr val="0070C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국내외 목표 시장 및 </a:t>
                      </a:r>
                      <a:r>
                        <a:rPr lang="ko-KR" altLang="en-US" sz="1000" b="1" i="0" u="none" kern="0" spc="0" baseline="0" dirty="0" err="1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고객군과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그에 따른 수익창출 가능성 등</a:t>
                      </a:r>
                      <a:endParaRPr lang="en-US" altLang="ko-KR" sz="1000" b="1" i="0" u="none" kern="0" spc="0" baseline="0" dirty="0">
                        <a:solidFill>
                          <a:srgbClr val="0070C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자금 확보 가능성 및 계획</a:t>
                      </a:r>
                      <a:endParaRPr lang="en-US" altLang="ko-KR" sz="1000" b="1" i="0" u="none" kern="0" spc="0" baseline="0" dirty="0">
                        <a:solidFill>
                          <a:srgbClr val="0070C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15301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47980" y="618028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47979" y="6244307"/>
            <a:ext cx="8746947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362" y="6390298"/>
            <a:ext cx="1268564" cy="33708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35460" y="714375"/>
            <a:ext cx="7484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3. </a:t>
            </a:r>
            <a:r>
              <a:rPr lang="ko-KR" altLang="en-US" b="1" dirty="0"/>
              <a:t>향후 추진계획</a:t>
            </a:r>
            <a:endParaRPr lang="en-US" altLang="ko-KR" b="1" dirty="0"/>
          </a:p>
        </p:txBody>
      </p:sp>
      <p:sp>
        <p:nvSpPr>
          <p:cNvPr id="2" name="직사각형 1"/>
          <p:cNvSpPr/>
          <p:nvPr/>
        </p:nvSpPr>
        <p:spPr>
          <a:xfrm>
            <a:off x="90476" y="145501"/>
            <a:ext cx="19543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ko-KR" sz="2000" b="1" dirty="0">
                <a:latin typeface="+mj-lt"/>
              </a:rPr>
              <a:t>III. </a:t>
            </a:r>
            <a:r>
              <a:rPr lang="ko-KR" altLang="en-US" sz="2000" b="1" dirty="0">
                <a:latin typeface="+mj-lt"/>
              </a:rPr>
              <a:t>사업화 전략</a:t>
            </a:r>
            <a:endParaRPr lang="en-US" altLang="ko-KR" sz="2000" b="1" dirty="0">
              <a:latin typeface="+mj-lt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2599485"/>
              </p:ext>
            </p:extLst>
          </p:nvPr>
        </p:nvGraphicFramePr>
        <p:xfrm>
          <a:off x="263946" y="1659432"/>
          <a:ext cx="8733749" cy="15738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2733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90738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8167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41237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1237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12379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412379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412379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412379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412379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412379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412379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41237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  <a:gridCol w="412379">
                  <a:extLst>
                    <a:ext uri="{9D8B030D-6E8A-4147-A177-3AD203B41FA5}">
                      <a16:colId xmlns="" xmlns:a16="http://schemas.microsoft.com/office/drawing/2014/main" val="20013"/>
                    </a:ext>
                  </a:extLst>
                </a:gridCol>
                <a:gridCol w="412379">
                  <a:extLst>
                    <a:ext uri="{9D8B030D-6E8A-4147-A177-3AD203B41FA5}">
                      <a16:colId xmlns="" xmlns:a16="http://schemas.microsoft.com/office/drawing/2014/main" val="20014"/>
                    </a:ext>
                  </a:extLst>
                </a:gridCol>
                <a:gridCol w="468810">
                  <a:extLst>
                    <a:ext uri="{9D8B030D-6E8A-4147-A177-3AD203B41FA5}">
                      <a16:colId xmlns="" xmlns:a16="http://schemas.microsoft.com/office/drawing/2014/main" val="20015"/>
                    </a:ext>
                  </a:extLst>
                </a:gridCol>
              </a:tblGrid>
              <a:tr h="27915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차수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세부 추진내용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300" dirty="0"/>
                    </a:p>
                    <a:p>
                      <a:pPr algn="ctr" latinLnBrk="1"/>
                      <a:r>
                        <a:rPr lang="ko-KR" altLang="en-US" sz="1200" dirty="0"/>
                        <a:t>수행기관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추진기간</a:t>
                      </a:r>
                      <a:r>
                        <a:rPr lang="en-US" altLang="ko-KR" sz="1200" dirty="0"/>
                        <a:t>(</a:t>
                      </a:r>
                      <a:r>
                        <a:rPr lang="ko-KR" altLang="en-US" sz="1200" dirty="0"/>
                        <a:t>월</a:t>
                      </a:r>
                      <a:r>
                        <a:rPr lang="en-US" altLang="ko-KR" sz="1200" dirty="0"/>
                        <a:t>)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300" dirty="0"/>
                    </a:p>
                    <a:p>
                      <a:pPr algn="ctr" latinLnBrk="1"/>
                      <a:r>
                        <a:rPr lang="ko-KR" altLang="en-US" sz="1200" dirty="0"/>
                        <a:t>비고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91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’26.</a:t>
                      </a:r>
                      <a:endParaRPr lang="en-US" altLang="ko-KR" sz="1200" dirty="0"/>
                    </a:p>
                    <a:p>
                      <a:pPr algn="ctr" latinLnBrk="1"/>
                      <a:r>
                        <a:rPr lang="en-US" altLang="ko-KR" sz="1200" dirty="0" smtClean="0"/>
                        <a:t>1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4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5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6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7</a:t>
                      </a:r>
                      <a:endParaRPr lang="ko-KR" altLang="en-US" sz="1200" dirty="0" smtClean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8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9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10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11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12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79150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1</a:t>
                      </a:r>
                      <a:r>
                        <a:rPr lang="ko-KR" altLang="en-US" sz="1200" dirty="0"/>
                        <a:t>차년도</a:t>
                      </a:r>
                      <a:endParaRPr lang="en-US" altLang="ko-KR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79150">
                <a:tc vMerge="1"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79150">
                <a:tc vMerge="1"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133860" y="1262585"/>
            <a:ext cx="48631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/>
              <a:t>[</a:t>
            </a:r>
            <a:r>
              <a:rPr lang="ko-KR" altLang="en-US" sz="1400" b="1" dirty="0"/>
              <a:t>추진 계획</a:t>
            </a:r>
            <a:r>
              <a:rPr lang="en-US" altLang="ko-KR" sz="1400" b="1" dirty="0"/>
              <a:t>]</a:t>
            </a:r>
            <a:endParaRPr lang="ko-KR" altLang="en-US" sz="1400" b="1" dirty="0"/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243443"/>
              </p:ext>
            </p:extLst>
          </p:nvPr>
        </p:nvGraphicFramePr>
        <p:xfrm>
          <a:off x="228601" y="4878304"/>
          <a:ext cx="8750808" cy="1186062"/>
        </p:xfrm>
        <a:graphic>
          <a:graphicData uri="http://schemas.openxmlformats.org/drawingml/2006/table">
            <a:tbl>
              <a:tblPr/>
              <a:tblGrid>
                <a:gridCol w="87508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186062">
                <a:tc>
                  <a:txBody>
                    <a:bodyPr/>
                    <a:lstStyle/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작성 요령</a:t>
                      </a:r>
                      <a:r>
                        <a:rPr lang="en-US" altLang="ko-KR" sz="1100" b="1" i="0" u="none" kern="0" spc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]</a:t>
                      </a: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연도별 매출 및 고용창출 목표</a:t>
                      </a:r>
                      <a:endParaRPr lang="en-US" altLang="ko-KR" sz="1000" b="1" i="0" u="none" kern="0" spc="0" baseline="0" dirty="0">
                        <a:solidFill>
                          <a:srgbClr val="0070C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63500" marR="0" indent="-63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시장 확대 및 글로벌 진출 계획 등 구체적인 계획이 있을 시에만 작성 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연도 추가 가능</a:t>
                      </a:r>
                      <a:r>
                        <a:rPr lang="en-US" altLang="ko-KR" sz="1000" b="1" i="0" u="none" kern="0" spc="0" baseline="0" dirty="0">
                          <a:solidFill>
                            <a:srgbClr val="0070C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3203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</TotalTime>
  <Words>562</Words>
  <Application>Microsoft Office PowerPoint</Application>
  <PresentationFormat>화면 슬라이드 쇼(4:3)</PresentationFormat>
  <Paragraphs>94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12</vt:i4>
      </vt:variant>
    </vt:vector>
  </HeadingPairs>
  <TitlesOfParts>
    <vt:vector size="16" baseType="lpstr">
      <vt:lpstr>맑은 고딕</vt:lpstr>
      <vt:lpstr>Arial</vt:lpstr>
      <vt:lpstr>Office 테마</vt:lpstr>
      <vt:lpstr>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changgong</dc:creator>
  <cp:lastModifiedBy>백승민</cp:lastModifiedBy>
  <cp:revision>294</cp:revision>
  <cp:lastPrinted>2019-01-22T13:40:41Z</cp:lastPrinted>
  <dcterms:created xsi:type="dcterms:W3CDTF">2014-11-17T07:06:10Z</dcterms:created>
  <dcterms:modified xsi:type="dcterms:W3CDTF">2025-10-16T00:15:43Z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Aibm9kZUNvdW50IjogMywgIm5vZGUxIiA6IHsiZHNkIjoiMDEwMDAwMDAwMDAwMTk4NSIsImxvZ1RpbWUiOiIyMDI1LTEwLTE2VDAwOjA0OjU2WiIsInBJRCI6MSwidHJhY2VJZCI6IjZDNjkxQjRGNkI3OTQ1MzlCMTcwNEQ2MjVERDA1ODNCIiwidXNlckNvZGUiOiI0MTI4MyJ9LCJub2RlMiIgOiB7ImRzZCI6IjAxMDAwMDAwMDAwMDE5ODUiLCJsb2dUaW1lIjoiMjAyNS0xMC0xNlQwMDowNDo1NloiLCJwSUQiOjEsInRyYWNlSWQiOiI2QzY5MUI0RjZCNzk0NTM5QjE3MDRENjI1REQwNTgzQiIsInVzZXJDb2RlIjoiNDEyODMifSwibm9kZTMiIDogeyJkc2QiOiIwMTAwMDAwMDAwMDAxOTg1IiwibG9nVGltZSI6IjIwMjUtMTAtMTZUMDA6MDQ6NTZaIiwicElEIjoxLCJ0cmFjZUlkIjoiNkM2OTFCNEY2Qjc5NDUzOUIxNzA0RDYyNUREMDU4M0IiLCJ1c2VyQ29kZSI6IjQxMjgzIn0sIm5vZGU0IiA6IHsiZHNkIjoiMDEwMDAwMDAwMDAwMTk4NSIsImxvZ1RpbWUiOiIyMDI1LTEwLTE2VDAwOjE1OjQzWiIsInBJRCI6MSwidHJhY2VJZCI6IkNFQ0MxNTFEQUI2RDRCQTI5NzU5QUQxREU4Mjk4MDUxIiwidXNlckNvZGUiOiI0MTI4MyJ9LCJub2RlNSIgOiB7ICJ1c2VyQ29kZSIgOiAiIiwgInRyYWNlSWQiIDogIjU2NTBGMzQzQUVBQ0FBNDJBQkE5M0UyNjZCNTVBQjE5IiwgImRzZCIgOiAiMDAwMDAwMDAwMDAwMDAwMCIsICJwSUQiIDogIjIwNDgiLCAibG9nVGltZSIgOiAiMjAyNS0xMC0xNlQwMToyNjozOVoiIH19</vt:lpwstr>
  </property>
</Properties>
</file>